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022" y="-4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1AFF9C-E31D-47EC-8CB5-EA709BA8BE31}" type="datetimeFigureOut">
              <a:rPr lang="it-IT"/>
              <a:pPr>
                <a:defRPr/>
              </a:pPr>
              <a:t>09/01/2020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6DD537-09E5-4607-8FBD-E8C39D8F922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B20946-CF6E-40D9-9EB9-C6EE1B0528E1}" type="datetimeFigureOut">
              <a:rPr lang="it-IT"/>
              <a:pPr>
                <a:defRPr/>
              </a:pPr>
              <a:t>09/01/2020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FD8B53-DB48-40EB-8452-7F98794AC9A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89A105-D92A-4703-9E0A-CF52DD8BE0AF}" type="datetimeFigureOut">
              <a:rPr lang="it-IT"/>
              <a:pPr>
                <a:defRPr/>
              </a:pPr>
              <a:t>09/01/2020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50661A-90B6-4A6A-91C3-B48A25EC4A6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3137A1-C013-4327-9F5C-4B9272E33650}" type="datetimeFigureOut">
              <a:rPr lang="it-IT"/>
              <a:pPr>
                <a:defRPr/>
              </a:pPr>
              <a:t>09/01/2020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6C4635-EAF8-4DED-9D76-2B7CE9E4607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9135B1-C448-441C-BDD7-BE7D5E872D44}" type="datetimeFigureOut">
              <a:rPr lang="it-IT"/>
              <a:pPr>
                <a:defRPr/>
              </a:pPr>
              <a:t>09/01/2020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556A57-D6CC-4113-95AB-25B66BA6030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C0A1F5-4F61-4F91-87CD-AABD6C5588E2}" type="datetimeFigureOut">
              <a:rPr lang="it-IT"/>
              <a:pPr>
                <a:defRPr/>
              </a:pPr>
              <a:t>09/01/2020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D8A2FB-A7A8-4F3F-B72D-4FBB385D266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69D9DF-4F2E-4B34-A3FE-B5CFD4A21BC7}" type="datetimeFigureOut">
              <a:rPr lang="it-IT"/>
              <a:pPr>
                <a:defRPr/>
              </a:pPr>
              <a:t>09/01/2020</a:t>
            </a:fld>
            <a:endParaRPr lang="it-IT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18D77E-38B5-496D-B7AB-70410D99C10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02D09A-E649-460E-8F24-68C8C59D9B59}" type="datetimeFigureOut">
              <a:rPr lang="it-IT"/>
              <a:pPr>
                <a:defRPr/>
              </a:pPr>
              <a:t>09/01/2020</a:t>
            </a:fld>
            <a:endParaRPr lang="it-IT"/>
          </a:p>
        </p:txBody>
      </p:sp>
      <p:sp>
        <p:nvSpPr>
          <p:cNvPr id="4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3ACED7-6C99-4BA1-9F63-38DF186A58D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5079F4-3733-4564-90F2-CD9676883097}" type="datetimeFigureOut">
              <a:rPr lang="it-IT"/>
              <a:pPr>
                <a:defRPr/>
              </a:pPr>
              <a:t>09/01/2020</a:t>
            </a:fld>
            <a:endParaRPr lang="it-IT"/>
          </a:p>
        </p:txBody>
      </p:sp>
      <p:sp>
        <p:nvSpPr>
          <p:cNvPr id="3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C9FDBC-5949-4C21-8D71-18943455E09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34EEBD-95CF-4D8B-910A-C3B541478551}" type="datetimeFigureOut">
              <a:rPr lang="it-IT"/>
              <a:pPr>
                <a:defRPr/>
              </a:pPr>
              <a:t>09/01/2020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1B9362-96BC-43B6-84FB-06118B6824F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5A469F-A0BF-4EAA-A88B-1D3FA5522095}" type="datetimeFigureOut">
              <a:rPr lang="it-IT"/>
              <a:pPr>
                <a:defRPr/>
              </a:pPr>
              <a:t>09/01/2020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DC7B97-3864-47D1-9D2D-3AE5C821358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egnaposto tito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1027" name="Segnaposto tes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4873BD5-3AF9-4536-9CBC-5A29937DCF76}" type="datetimeFigureOut">
              <a:rPr lang="it-IT"/>
              <a:pPr>
                <a:defRPr/>
              </a:pPr>
              <a:t>09/01/2020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EABC977-4AD6-40E6-8F8A-E8D1734C16D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0" descr="Risultati immagini per coding mindstor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4581128"/>
            <a:ext cx="2413080" cy="169597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3314" name="Immagine 33" descr="Risultati immagini per meccanico lego"/>
          <p:cNvPicPr>
            <a:picLocks noChangeAspect="1" noChangeArrowheads="1"/>
          </p:cNvPicPr>
          <p:nvPr/>
        </p:nvPicPr>
        <p:blipFill>
          <a:blip r:embed="rId3"/>
          <a:srcRect t="14278" r="7129"/>
          <a:stretch>
            <a:fillRect/>
          </a:stretch>
        </p:blipFill>
        <p:spPr bwMode="auto">
          <a:xfrm>
            <a:off x="1042988" y="3573463"/>
            <a:ext cx="5048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250825" y="1773238"/>
            <a:ext cx="8424863" cy="576262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Il progetto è rivolto ad alunni di classe prima della scuola secondaria di primo grado dell’Istituto Comprensivo “</a:t>
            </a:r>
            <a:r>
              <a:rPr lang="it-IT" sz="16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G.Gamerra</a:t>
            </a:r>
            <a:r>
              <a:rPr lang="it-IT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“ di Pisa e si svolgeranno il mercoledì dalle 14:30 alle 16:30 a partire dal </a:t>
            </a:r>
            <a:r>
              <a:rPr lang="it-IT" sz="1600" b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15 Gennaio 2020 </a:t>
            </a:r>
            <a:r>
              <a:rPr lang="it-IT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fino al mese di maggio 2020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it-IT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Titolo 1"/>
          <p:cNvSpPr txBox="1">
            <a:spLocks/>
          </p:cNvSpPr>
          <p:nvPr/>
        </p:nvSpPr>
        <p:spPr>
          <a:xfrm>
            <a:off x="1619250" y="188913"/>
            <a:ext cx="6192838" cy="863600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it-IT" sz="20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PON</a:t>
            </a:r>
            <a:r>
              <a:rPr lang="it-IT" sz="20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/</a:t>
            </a:r>
            <a:r>
              <a:rPr lang="it-IT" sz="2000" dirty="0">
                <a:solidFill>
                  <a:schemeClr val="tx2"/>
                </a:solidFill>
                <a:latin typeface="+mn-lt"/>
                <a:cs typeface="+mn-cs"/>
              </a:rPr>
              <a:t>FSE -Pensiero computazionale e cittadinanza digitale</a:t>
            </a:r>
            <a:br>
              <a:rPr lang="it-IT" sz="2000" dirty="0">
                <a:solidFill>
                  <a:schemeClr val="tx2"/>
                </a:solidFill>
                <a:latin typeface="+mn-lt"/>
                <a:cs typeface="+mn-cs"/>
              </a:rPr>
            </a:br>
            <a:r>
              <a:rPr lang="it-IT" sz="2000" b="1" dirty="0" err="1">
                <a:solidFill>
                  <a:schemeClr val="tx2"/>
                </a:solidFill>
                <a:latin typeface="+mn-lt"/>
                <a:cs typeface="+mn-cs"/>
              </a:rPr>
              <a:t>D.E.A.R.</a:t>
            </a:r>
            <a:r>
              <a:rPr lang="it-IT" sz="2000" b="1" dirty="0">
                <a:solidFill>
                  <a:schemeClr val="tx2"/>
                </a:solidFill>
                <a:latin typeface="+mn-lt"/>
                <a:cs typeface="+mn-cs"/>
              </a:rPr>
              <a:t> </a:t>
            </a:r>
            <a:r>
              <a:rPr lang="it-IT" sz="2000" dirty="0">
                <a:solidFill>
                  <a:schemeClr val="tx2"/>
                </a:solidFill>
                <a:latin typeface="+mn-lt"/>
                <a:cs typeface="+mn-cs"/>
              </a:rPr>
              <a:t>(</a:t>
            </a:r>
            <a:r>
              <a:rPr lang="it-IT" sz="2000" dirty="0" err="1">
                <a:solidFill>
                  <a:schemeClr val="tx2"/>
                </a:solidFill>
                <a:latin typeface="+mn-lt"/>
                <a:cs typeface="+mn-cs"/>
              </a:rPr>
              <a:t>Digital</a:t>
            </a:r>
            <a:r>
              <a:rPr lang="it-IT" sz="2000" dirty="0">
                <a:solidFill>
                  <a:schemeClr val="tx2"/>
                </a:solidFill>
                <a:latin typeface="+mn-lt"/>
                <a:cs typeface="+mn-cs"/>
              </a:rPr>
              <a:t> </a:t>
            </a:r>
            <a:r>
              <a:rPr lang="it-IT" sz="2000" dirty="0" err="1">
                <a:solidFill>
                  <a:schemeClr val="tx2"/>
                </a:solidFill>
                <a:latin typeface="+mn-lt"/>
                <a:cs typeface="+mn-cs"/>
              </a:rPr>
              <a:t>Elaborations</a:t>
            </a:r>
            <a:r>
              <a:rPr lang="it-IT" sz="2000" dirty="0">
                <a:solidFill>
                  <a:schemeClr val="tx2"/>
                </a:solidFill>
                <a:latin typeface="+mn-lt"/>
                <a:cs typeface="+mn-cs"/>
              </a:rPr>
              <a:t> and </a:t>
            </a:r>
            <a:r>
              <a:rPr lang="it-IT" sz="2000" dirty="0" err="1">
                <a:solidFill>
                  <a:schemeClr val="tx2"/>
                </a:solidFill>
                <a:latin typeface="+mn-lt"/>
                <a:cs typeface="+mn-cs"/>
              </a:rPr>
              <a:t>Automatic</a:t>
            </a:r>
            <a:r>
              <a:rPr lang="it-IT" sz="2000" dirty="0">
                <a:solidFill>
                  <a:schemeClr val="tx2"/>
                </a:solidFill>
                <a:latin typeface="+mn-lt"/>
                <a:cs typeface="+mn-cs"/>
              </a:rPr>
              <a:t> </a:t>
            </a:r>
            <a:r>
              <a:rPr lang="it-IT" sz="2000" dirty="0" err="1">
                <a:solidFill>
                  <a:schemeClr val="tx2"/>
                </a:solidFill>
                <a:latin typeface="+mn-lt"/>
                <a:cs typeface="+mn-cs"/>
              </a:rPr>
              <a:t>Robots</a:t>
            </a:r>
            <a:r>
              <a:rPr lang="it-IT" sz="2000" dirty="0">
                <a:solidFill>
                  <a:schemeClr val="tx2"/>
                </a:solidFill>
                <a:latin typeface="+mn-lt"/>
                <a:cs typeface="+mn-cs"/>
              </a:rPr>
              <a:t>)</a:t>
            </a:r>
            <a:endParaRPr lang="it-IT" sz="28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pic>
        <p:nvPicPr>
          <p:cNvPr id="13317" name="Picture 2" descr="Risultati immagini per pon fse 202"/>
          <p:cNvPicPr>
            <a:picLocks noChangeAspect="1" noChangeArrowheads="1"/>
          </p:cNvPicPr>
          <p:nvPr/>
        </p:nvPicPr>
        <p:blipFill>
          <a:blip r:embed="rId4"/>
          <a:srcRect l="9206" r="9978"/>
          <a:stretch>
            <a:fillRect/>
          </a:stretch>
        </p:blipFill>
        <p:spPr bwMode="auto">
          <a:xfrm>
            <a:off x="0" y="0"/>
            <a:ext cx="1655763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CasellaDiTesto 10"/>
          <p:cNvSpPr txBox="1"/>
          <p:nvPr/>
        </p:nvSpPr>
        <p:spPr>
          <a:xfrm rot="20532316">
            <a:off x="328901" y="4812457"/>
            <a:ext cx="1225745" cy="116955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+mn-lt"/>
                <a:cs typeface="+mn-cs"/>
              </a:rPr>
              <a:t>Robotica creativa e Competizioni Robotiche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+mn-lt"/>
                <a:cs typeface="+mn-cs"/>
              </a:rPr>
              <a:t>STEM</a:t>
            </a:r>
            <a:endParaRPr lang="it-IT" sz="1400" dirty="0"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  <a:latin typeface="+mn-lt"/>
              <a:cs typeface="+mn-cs"/>
            </a:endParaRPr>
          </a:p>
        </p:txBody>
      </p:sp>
      <p:sp>
        <p:nvSpPr>
          <p:cNvPr id="15" name="CasellaDiTesto 14"/>
          <p:cNvSpPr txBox="1"/>
          <p:nvPr/>
        </p:nvSpPr>
        <p:spPr>
          <a:xfrm rot="1097516">
            <a:off x="7613456" y="4877686"/>
            <a:ext cx="1420412" cy="95410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 err="1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+mn-lt"/>
                <a:cs typeface="+mn-cs"/>
              </a:rPr>
              <a:t>Coding</a:t>
            </a:r>
            <a:r>
              <a:rPr lang="it-IT" sz="1400" dirty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+mn-lt"/>
                <a:cs typeface="+mn-cs"/>
              </a:rPr>
              <a:t> e  Pensiero computazionale divergente  </a:t>
            </a:r>
            <a:endParaRPr lang="it-IT" sz="1400" dirty="0"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  <a:latin typeface="+mn-lt"/>
              <a:cs typeface="+mn-cs"/>
            </a:endParaRPr>
          </a:p>
        </p:txBody>
      </p:sp>
      <p:sp>
        <p:nvSpPr>
          <p:cNvPr id="16" name="Rettangolo 15"/>
          <p:cNvSpPr/>
          <p:nvPr/>
        </p:nvSpPr>
        <p:spPr>
          <a:xfrm rot="1040244">
            <a:off x="7602116" y="2795368"/>
            <a:ext cx="1218452" cy="116955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 err="1"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+mn-lt"/>
                <a:cs typeface="+mn-cs"/>
              </a:rPr>
              <a:t>Problem</a:t>
            </a:r>
            <a:r>
              <a:rPr lang="it-IT" sz="1400" dirty="0"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+mn-lt"/>
                <a:cs typeface="+mn-cs"/>
              </a:rPr>
              <a:t> </a:t>
            </a:r>
            <a:r>
              <a:rPr lang="it-IT" sz="1400" dirty="0" err="1"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+mn-lt"/>
                <a:cs typeface="+mn-cs"/>
              </a:rPr>
              <a:t>Solving</a:t>
            </a:r>
            <a:r>
              <a:rPr lang="it-IT" sz="1400" dirty="0"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+mn-lt"/>
                <a:cs typeface="+mn-cs"/>
              </a:rPr>
              <a:t> con gruppi cooperativi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 sz="1400" dirty="0">
              <a:effectLst>
                <a:glow rad="228600">
                  <a:schemeClr val="accent4">
                    <a:satMod val="175000"/>
                    <a:alpha val="40000"/>
                  </a:schemeClr>
                </a:glow>
              </a:effectLst>
              <a:latin typeface="+mn-lt"/>
              <a:cs typeface="+mn-cs"/>
            </a:endParaRPr>
          </a:p>
        </p:txBody>
      </p:sp>
      <p:sp>
        <p:nvSpPr>
          <p:cNvPr id="17" name="Rettangolo 16"/>
          <p:cNvSpPr/>
          <p:nvPr/>
        </p:nvSpPr>
        <p:spPr>
          <a:xfrm rot="20411886">
            <a:off x="284217" y="2776125"/>
            <a:ext cx="1219449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 err="1"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+mn-lt"/>
                <a:cs typeface="+mn-cs"/>
              </a:rPr>
              <a:t>Gamification</a:t>
            </a:r>
            <a:r>
              <a:rPr lang="it-IT" sz="1400" dirty="0"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+mn-lt"/>
                <a:cs typeface="+mn-cs"/>
              </a:rPr>
              <a:t> con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+mn-lt"/>
                <a:cs typeface="+mn-cs"/>
              </a:rPr>
              <a:t>mattoncini LEGO</a:t>
            </a:r>
          </a:p>
        </p:txBody>
      </p:sp>
      <p:sp>
        <p:nvSpPr>
          <p:cNvPr id="36" name="Rettangolo 35"/>
          <p:cNvSpPr/>
          <p:nvPr/>
        </p:nvSpPr>
        <p:spPr>
          <a:xfrm>
            <a:off x="250825" y="1196975"/>
            <a:ext cx="8713788" cy="5842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32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Modulo: </a:t>
            </a:r>
            <a:r>
              <a:rPr lang="it-IT" sz="3200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Advanced</a:t>
            </a:r>
            <a:r>
              <a:rPr lang="it-IT" sz="32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 </a:t>
            </a:r>
            <a:r>
              <a:rPr lang="it-IT" sz="3200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competitions</a:t>
            </a:r>
            <a:r>
              <a:rPr lang="it-IT" sz="32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 </a:t>
            </a:r>
            <a:r>
              <a:rPr lang="it-IT" sz="3200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of</a:t>
            </a:r>
            <a:r>
              <a:rPr lang="it-IT" sz="32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 creative </a:t>
            </a:r>
            <a:r>
              <a:rPr lang="it-IT" sz="3200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robots</a:t>
            </a:r>
            <a:endParaRPr lang="it-IT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pic>
        <p:nvPicPr>
          <p:cNvPr id="38" name="Immagine 2"/>
          <p:cNvPicPr>
            <a:picLocks noChangeAspect="1" noChangeArrowheads="1"/>
          </p:cNvPicPr>
          <p:nvPr/>
        </p:nvPicPr>
        <p:blipFill>
          <a:blip r:embed="rId5" cstate="print">
            <a:lum contrast="30000"/>
          </a:blip>
          <a:srcRect/>
          <a:stretch>
            <a:fillRect/>
          </a:stretch>
        </p:blipFill>
        <p:spPr bwMode="auto">
          <a:xfrm>
            <a:off x="7991872" y="0"/>
            <a:ext cx="1152128" cy="111763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  <p:sp>
        <p:nvSpPr>
          <p:cNvPr id="41" name="Rettangolo 40"/>
          <p:cNvSpPr/>
          <p:nvPr/>
        </p:nvSpPr>
        <p:spPr>
          <a:xfrm>
            <a:off x="2195513" y="6291263"/>
            <a:ext cx="4579937" cy="56673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it-IT" sz="14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Istituto Comprensivo Giampaolo </a:t>
            </a:r>
            <a:r>
              <a:rPr lang="it-IT" sz="1400" b="1" dirty="0" err="1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Gamerra</a:t>
            </a:r>
            <a:r>
              <a:rPr lang="it-IT" sz="14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 A.S. 2019-20</a:t>
            </a:r>
          </a:p>
          <a:p>
            <a:pPr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it-IT" sz="1400" b="1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PON FSE  10.2.2A-FDRPOC-TO-2018-30</a:t>
            </a:r>
            <a:endParaRPr lang="it-IT" sz="1400" dirty="0">
              <a:latin typeface="+mn-lt"/>
              <a:cs typeface="+mn-cs"/>
            </a:endParaRPr>
          </a:p>
        </p:txBody>
      </p:sp>
      <p:pic>
        <p:nvPicPr>
          <p:cNvPr id="7" name="Picture 2" descr="C:\Users\Utente Microsoft\Google Drive\Rendicontazione Sociale\2017 Robotica in Verticale con Mindstorm.jpg"/>
          <p:cNvPicPr>
            <a:picLocks noChangeAspect="1" noChangeArrowheads="1"/>
          </p:cNvPicPr>
          <p:nvPr/>
        </p:nvPicPr>
        <p:blipFill>
          <a:blip r:embed="rId6" cstate="print"/>
          <a:srcRect l="2932" r="18198"/>
          <a:stretch>
            <a:fillRect/>
          </a:stretch>
        </p:blipFill>
        <p:spPr bwMode="auto">
          <a:xfrm>
            <a:off x="1547664" y="2636912"/>
            <a:ext cx="2326169" cy="165618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0" name="Picture 4" descr="C:\Users\Utente Microsoft\Google Drive\Rendicontazione Sociale\IMG_20161126_123804.jpg"/>
          <p:cNvPicPr>
            <a:picLocks noChangeAspect="1" noChangeArrowheads="1"/>
          </p:cNvPicPr>
          <p:nvPr/>
        </p:nvPicPr>
        <p:blipFill>
          <a:blip r:embed="rId7" cstate="print"/>
          <a:srcRect t="22887" b="36015"/>
          <a:stretch>
            <a:fillRect/>
          </a:stretch>
        </p:blipFill>
        <p:spPr bwMode="auto">
          <a:xfrm>
            <a:off x="5292080" y="2636912"/>
            <a:ext cx="2277878" cy="166716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2" name="Picture 6" descr="https://lh3.googleusercontent.com/YHUgm_l6H1RuUfdSmKWT3pBLmqCEXNr9hpQKSjD3YO72pPWqyw2fzzmButfSiuB6dwtcXj5LFXs_cO24fkjtr-FiQdC0PUos22AfoILAJaMISrAGTvDIQBpg-j7B8LTZcfTqNbaUQA19yNze-rn1t4u2eNqkToppFQXFUCL7wtTotuRZa33mpjDYsWkCYZE_F_AB5tSwNnOaKt_MH6YcsAueeTgkGAgV5yMWxNjpUn9DHCcvxN2xV8S94fCVUTfaWUlSzNlQjxDFH_JyAivo5b7Hlcf-Ro2YlxAG_ImvnShU8cxSCA1nLd53n0avDIeLIh6TY1U0kXMA1LLJOsEpSucfDw9fjw0wgCBDGRs3yk01Gw5fKODan7RgKel4BH3ggDlJpjhntMWloQZeD4-w0HR3UqEHkQcwwzuoD_jh9A85otl7-VWV1-HGUKg5NCTEneMEhCcJdEyUEAwVLNlCRNpGa-BQMq11N5-ohq4zmkj3a8QHTe-E6m1pKqR_rj7cNXeWfn6DuOIva0226bLyyR2-gNmjbTRcEsXmyDjcK65YV5NOGgq-Td15QtpVuA0vYOnplKF0i8jTJXBGdeXXV6SK6E2bNhoOwZp91KEMKNixJU3R9n4_2Loab2DJxS9XkBCNojlGbBqRVYnGZg9lO0fx1jGqRe6JR5kAqH6X-X2hxxOkzgpSL5yh=w1144-h858-no"/>
          <p:cNvPicPr>
            <a:picLocks noChangeAspect="1" noChangeArrowheads="1"/>
          </p:cNvPicPr>
          <p:nvPr/>
        </p:nvPicPr>
        <p:blipFill>
          <a:blip r:embed="rId8" cstate="print"/>
          <a:srcRect l="30004" t="35794"/>
          <a:stretch>
            <a:fillRect/>
          </a:stretch>
        </p:blipFill>
        <p:spPr bwMode="auto">
          <a:xfrm>
            <a:off x="1547664" y="4509120"/>
            <a:ext cx="2376264" cy="163477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3328" name="Picture 8" descr="Immagine correlata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2771775" y="2565400"/>
            <a:ext cx="3600450" cy="283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</TotalTime>
  <Words>68</Words>
  <Application>Microsoft Office PowerPoint</Application>
  <PresentationFormat>Presentazione su schermo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Modello struttura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4" baseType="lpstr">
      <vt:lpstr>Calibri</vt:lpstr>
      <vt:lpstr>Arial</vt:lpstr>
      <vt:lpstr>Tema di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S.T.E.M. è l’acronimo di Scienze, Tecnologia, Ingegneria e matematica</dc:title>
  <dc:creator>Windows User</dc:creator>
  <cp:lastModifiedBy>client9</cp:lastModifiedBy>
  <cp:revision>21</cp:revision>
  <dcterms:created xsi:type="dcterms:W3CDTF">2019-05-01T13:17:42Z</dcterms:created>
  <dcterms:modified xsi:type="dcterms:W3CDTF">2020-01-09T07:35:56Z</dcterms:modified>
</cp:coreProperties>
</file>